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3" r:id="rId3"/>
    <p:sldId id="258" r:id="rId4"/>
    <p:sldId id="318" r:id="rId5"/>
    <p:sldId id="299" r:id="rId6"/>
    <p:sldId id="300" r:id="rId7"/>
    <p:sldId id="312" r:id="rId8"/>
    <p:sldId id="313" r:id="rId9"/>
    <p:sldId id="314" r:id="rId10"/>
    <p:sldId id="315" r:id="rId11"/>
    <p:sldId id="319" r:id="rId12"/>
    <p:sldId id="317" r:id="rId13"/>
    <p:sldId id="316" r:id="rId14"/>
    <p:sldId id="301" r:id="rId15"/>
    <p:sldId id="309" r:id="rId16"/>
    <p:sldId id="302" r:id="rId17"/>
    <p:sldId id="304" r:id="rId18"/>
    <p:sldId id="305" r:id="rId19"/>
    <p:sldId id="306" r:id="rId20"/>
    <p:sldId id="310" r:id="rId21"/>
    <p:sldId id="307" r:id="rId22"/>
    <p:sldId id="308" r:id="rId23"/>
    <p:sldId id="311" r:id="rId24"/>
    <p:sldId id="320" r:id="rId25"/>
    <p:sldId id="296" r:id="rId2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7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74928" autoAdjust="0"/>
  </p:normalViewPr>
  <p:slideViewPr>
    <p:cSldViewPr>
      <p:cViewPr varScale="1">
        <p:scale>
          <a:sx n="91" d="100"/>
          <a:sy n="91" d="100"/>
        </p:scale>
        <p:origin x="220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10" y="-9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C390B-3581-47CF-8B3B-BA11DE3C1A13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76BAA-E5D7-4286-8BDC-9D9EA47BB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13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DA56773-2E4C-46ED-8840-07067535FDB6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7DB0589-4241-4C8B-9EC5-275183A6E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23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842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of the previous SCDA</a:t>
            </a:r>
            <a:r>
              <a:rPr lang="en-US" baseline="0" dirty="0" smtClean="0"/>
              <a:t> include: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State Department of Agriculture, Commerce and Immigration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State Department of Agriculture, Commerce and Industries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Department of Agriculture and Commerce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r>
              <a:rPr lang="en-US" baseline="0" dirty="0" smtClean="0"/>
              <a:t>Columbia Farmers Market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Was in Columbia town hall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In 1860 moved to center of Assembly Street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1948 the General Assembly established a state agricultural marketing commission for the market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Moved to Bluff Rd in 1951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Moved to 321 in 2009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4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Qualifications</a:t>
            </a:r>
            <a:r>
              <a:rPr lang="en-US" baseline="0" dirty="0" smtClean="0"/>
              <a:t> for Commissioner: 46-3-30 says the Commissioner shall have a competent knowledge of agriculture, manufacturing and general industries, commerce, chemistry </a:t>
            </a:r>
            <a:r>
              <a:rPr lang="en-US" baseline="0" smtClean="0"/>
              <a:t>and publicity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4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4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data reflect that agriculture is much more efficient today than in 1879, when SCDA was created.  Looking back at that census I mentioned earlier, you can see that there were 4.5 times as many acres of cotton yielding not quite as much as we produce today.  Same with corn – 11.7 million bushels on 1.3 million acres in 1880; today we produce 36 million bushels on 310,000 acres.  82,000 bushels of peaches in 1880, we’re looking at 70,000 tons of peaches this crop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4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Legal</a:t>
            </a:r>
            <a:r>
              <a:rPr lang="en-US" baseline="0" dirty="0" smtClean="0"/>
              <a:t> Basis for Mission is found in Act. No. 104 of 1879.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943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Legal Basis for Vision is laid out in SC Code</a:t>
            </a:r>
            <a:r>
              <a:rPr lang="en-US" baseline="0" dirty="0" smtClean="0"/>
              <a:t> 46-3-10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620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Since our partnership with Commerce began, there</a:t>
            </a:r>
            <a:r>
              <a:rPr lang="en-US" baseline="0" dirty="0" smtClean="0"/>
              <a:t> have been 76 agricultural projects announced, with 5,134 planned jobs and $1.9 billion in capital investments.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767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850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74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4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611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728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639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Pesticide disposal program began again</a:t>
            </a:r>
            <a:r>
              <a:rPr lang="en-US" baseline="0" dirty="0" smtClean="0"/>
              <a:t> in early 2013 funded by Clemson and SCDA.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298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992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992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37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50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02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25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 Board of Agriculture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dirty="0" smtClean="0"/>
              <a:t>Governor 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dirty="0" smtClean="0"/>
              <a:t>Master</a:t>
            </a:r>
            <a:r>
              <a:rPr lang="en-US" baseline="0" dirty="0" smtClean="0"/>
              <a:t> of the State Grange of Patrons of Husbandry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President of the State Agricultural and Mechanical Society</a:t>
            </a:r>
          </a:p>
          <a:p>
            <a:pPr marL="173422" indent="-173422">
              <a:buFont typeface="Arial" panose="020B0604020202020204" pitchFamily="34" charset="0"/>
              <a:buChar char="•"/>
            </a:pPr>
            <a:r>
              <a:rPr lang="en-US" baseline="0" dirty="0" smtClean="0"/>
              <a:t>2 persons elected by the General Assembly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44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Life</a:t>
            </a:r>
            <a:r>
              <a:rPr lang="en-US" baseline="0" dirty="0" smtClean="0"/>
              <a:t> was different 137 years ago.  </a:t>
            </a:r>
            <a:r>
              <a:rPr lang="en-US" dirty="0" smtClean="0"/>
              <a:t>Butter made on farm 3,196,851 pounds.  Cheese made on farm 116,026 pounds.  Sheep killed by wild predators 14,690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08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Regulatory</a:t>
            </a:r>
            <a:r>
              <a:rPr lang="en-US" baseline="0" dirty="0" smtClean="0"/>
              <a:t> programs sent to Clemson for a period after 1890, some still remain there (Plant Industry, Pesticide Regulation, State Vet)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7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enforcement of commercial fertilizer and seed regulations (Clemson Regulatory)</a:t>
            </a:r>
          </a:p>
          <a:p>
            <a:r>
              <a:rPr lang="en-US" dirty="0"/>
              <a:t>fish commission/fishing interests - (DNR-Department of Wildlife and Marine Resources)</a:t>
            </a:r>
          </a:p>
          <a:p>
            <a:r>
              <a:rPr lang="en-US" dirty="0"/>
              <a:t>immigration - (LLR for migrants/B&amp;CB Office of Research and Statistics for population stats)</a:t>
            </a:r>
          </a:p>
          <a:p>
            <a:r>
              <a:rPr lang="en-US" dirty="0"/>
              <a:t>geology- (DNR-Land Resources/Geological Survey/State Geologist)</a:t>
            </a:r>
          </a:p>
          <a:p>
            <a:r>
              <a:rPr lang="en-US" dirty="0"/>
              <a:t>sheep/livestock husbandry - (Clemson)</a:t>
            </a:r>
          </a:p>
          <a:p>
            <a:r>
              <a:rPr lang="en-US" dirty="0"/>
              <a:t>labor (LLR)</a:t>
            </a:r>
          </a:p>
          <a:p>
            <a:r>
              <a:rPr lang="en-US" dirty="0"/>
              <a:t>forestry (Forestry Commission)</a:t>
            </a:r>
            <a:br>
              <a:rPr lang="en-US" dirty="0"/>
            </a:br>
            <a:r>
              <a:rPr lang="en-US" dirty="0"/>
              <a:t>commerce/ manufacturing and industry (Department of Commerce) </a:t>
            </a:r>
          </a:p>
          <a:p>
            <a:r>
              <a:rPr lang="en-US" dirty="0"/>
              <a:t>mining (DHEC/SC Mining Council)</a:t>
            </a:r>
          </a:p>
          <a:p>
            <a:r>
              <a:rPr lang="en-US" dirty="0"/>
              <a:t>statistics and real estate (LLR/SC Real Estate Commission)</a:t>
            </a:r>
          </a:p>
          <a:p>
            <a:r>
              <a:rPr lang="en-US" dirty="0"/>
              <a:t>quarantine of contagious animals (State Vet/Clemson Poultry and Livestock)</a:t>
            </a:r>
          </a:p>
          <a:p>
            <a:r>
              <a:rPr lang="en-US" dirty="0"/>
              <a:t>supervised the distribution of the first state appropriations to supplement funds from the General Educational Board (SC Department of Education)</a:t>
            </a:r>
          </a:p>
          <a:p>
            <a:r>
              <a:rPr lang="en-US" dirty="0"/>
              <a:t>regulatory responsibility for spirituous, fermented and malted liquors (SC Department of Revenue) prevention of the sale of cocaine and other violations which had criminal implications (SLED)</a:t>
            </a:r>
          </a:p>
          <a:p>
            <a:r>
              <a:rPr lang="en-US" dirty="0"/>
              <a:t>gas tax collection (SC Department of Revenue)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0589-4241-4C8B-9EC5-275183A6E1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9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56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04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3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6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0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87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6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4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EF7F1-D23B-4121-A3D5-235AC0C591CB}" type="datetimeFigureOut">
              <a:rPr lang="en-US" smtClean="0"/>
              <a:t>7/6/2016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AB48C-700D-481A-A991-D24E26212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5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90600"/>
            <a:ext cx="8458200" cy="238125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745E"/>
                </a:solidFill>
                <a:latin typeface="Calisto MT" panose="02040603050505030304" pitchFamily="18" charset="0"/>
              </a:rPr>
              <a:t>South Carolina Department of Agriculture</a:t>
            </a:r>
            <a:endParaRPr lang="en-US" b="1" dirty="0">
              <a:solidFill>
                <a:srgbClr val="C0745E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7772400" cy="17526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C0745E"/>
                </a:solidFill>
              </a:rPr>
              <a:t>Hugh E. Weathers, Commissioner</a:t>
            </a:r>
            <a:endParaRPr lang="en-US" sz="2800" b="1" dirty="0">
              <a:solidFill>
                <a:srgbClr val="C0745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048000"/>
            <a:ext cx="175491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39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069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SCDA has been renamed several times, with the current name being established in 1941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1968 brought legislation that created the Agriculture Commission and the authority to create and oversee commodity boards, and administer marketing orders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In 1974, the Columbia Farmers Market was acquired by the State and placed under the supervision of SCDA</a:t>
            </a:r>
          </a:p>
        </p:txBody>
      </p:sp>
    </p:spTree>
    <p:extLst>
      <p:ext uri="{BB962C8B-B14F-4D97-AF65-F5344CB8AC3E}">
        <p14:creationId xmlns:p14="http://schemas.microsoft.com/office/powerpoint/2010/main" val="19886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021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SCDA assumed operations of the Greenville Market in 1980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Pee Dee State Farmers Market opened in 1989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The office of Commissioner of Agriculture became a Constitutional Office in 1982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363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“Certified SC” campaign launched in 2007</a:t>
            </a:r>
          </a:p>
          <a:p>
            <a:pPr lvl="2"/>
            <a:r>
              <a:rPr lang="en-US" dirty="0" smtClean="0"/>
              <a:t>1,800 members currently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In late 2009, “50 </a:t>
            </a:r>
            <a:r>
              <a:rPr lang="en-US" dirty="0"/>
              <a:t>by 20 – A Ten Year Goal for South Carolina </a:t>
            </a:r>
            <a:r>
              <a:rPr lang="en-US" dirty="0" smtClean="0"/>
              <a:t>Agriculture” initiative is rolled out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2010 - “Fresh On The Menu” restaurant program is established</a:t>
            </a:r>
          </a:p>
          <a:p>
            <a:pPr lvl="2"/>
            <a:r>
              <a:rPr lang="en-US" dirty="0" smtClean="0"/>
              <a:t>Over 300 restaurants now participating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2011 – began partnership with SC Department of Commerce for agribusiness project manager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In January 2014, </a:t>
            </a:r>
            <a:r>
              <a:rPr lang="en-US" dirty="0" err="1" smtClean="0"/>
              <a:t>Agritourism</a:t>
            </a:r>
            <a:r>
              <a:rPr lang="en-US" dirty="0" smtClean="0"/>
              <a:t> program created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1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Agriculture today (2012 Census of Agriculture)</a:t>
            </a:r>
          </a:p>
          <a:p>
            <a:pPr lvl="2"/>
            <a:r>
              <a:rPr lang="en-US" dirty="0" smtClean="0"/>
              <a:t>Agribusiness $42 billion total impact, 212,000 jobs</a:t>
            </a:r>
          </a:p>
          <a:p>
            <a:pPr lvl="2"/>
            <a:r>
              <a:rPr lang="en-US" dirty="0" smtClean="0"/>
              <a:t>25,266 farms covering 4,971,244 acres</a:t>
            </a:r>
          </a:p>
          <a:p>
            <a:pPr lvl="2"/>
            <a:r>
              <a:rPr lang="en-US" dirty="0" smtClean="0"/>
              <a:t>Broilers are the top cash crop ($226 million)</a:t>
            </a:r>
          </a:p>
          <a:p>
            <a:pPr lvl="2"/>
            <a:r>
              <a:rPr lang="en-US" dirty="0" smtClean="0"/>
              <a:t>Total farm gate income over $3 billion</a:t>
            </a:r>
          </a:p>
          <a:p>
            <a:pPr lvl="2"/>
            <a:r>
              <a:rPr lang="en-US" dirty="0" smtClean="0"/>
              <a:t>300,036 acres of cotton (587,589 bales)</a:t>
            </a:r>
          </a:p>
          <a:p>
            <a:pPr lvl="2"/>
            <a:r>
              <a:rPr lang="en-US" dirty="0" smtClean="0"/>
              <a:t>106,476 acres of peanuts</a:t>
            </a:r>
          </a:p>
          <a:p>
            <a:pPr lvl="2"/>
            <a:r>
              <a:rPr lang="en-US" dirty="0" smtClean="0"/>
              <a:t>320,861 acres of corn</a:t>
            </a:r>
          </a:p>
          <a:p>
            <a:pPr lvl="2"/>
            <a:r>
              <a:rPr lang="en-US" dirty="0" smtClean="0"/>
              <a:t>581 </a:t>
            </a:r>
            <a:r>
              <a:rPr lang="en-US" dirty="0" err="1" smtClean="0"/>
              <a:t>agritourism</a:t>
            </a:r>
            <a:r>
              <a:rPr lang="en-US" dirty="0" smtClean="0"/>
              <a:t> operators (55% growth over 2007)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63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SCDA Mission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dirty="0" smtClean="0"/>
              <a:t>To promote and nurture the growth and development of South Carolina’s agriculture industry and its related businesses while assuring the safety and security of the buying public</a:t>
            </a:r>
          </a:p>
          <a:p>
            <a:pPr marL="457200" lvl="1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5737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SCDA Vision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dirty="0" smtClean="0"/>
              <a:t>For the State’s economy to grow and prosper, providing everyone, producers and consumers, opportunities to enjoy the benefits of agriculture</a:t>
            </a:r>
          </a:p>
        </p:txBody>
      </p:sp>
    </p:spTree>
    <p:extLst>
      <p:ext uri="{BB962C8B-B14F-4D97-AF65-F5344CB8AC3E}">
        <p14:creationId xmlns:p14="http://schemas.microsoft.com/office/powerpoint/2010/main" val="19760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Economic Development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SC Department of Commerce</a:t>
            </a:r>
          </a:p>
          <a:p>
            <a:pPr lvl="2"/>
            <a:r>
              <a:rPr lang="en-US" sz="3200" dirty="0"/>
              <a:t>A</a:t>
            </a:r>
            <a:r>
              <a:rPr lang="en-US" sz="3200" dirty="0" smtClean="0"/>
              <a:t>gribusiness recruitment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Clemson University</a:t>
            </a:r>
          </a:p>
          <a:p>
            <a:pPr lvl="2"/>
            <a:r>
              <a:rPr lang="en-US" sz="3200" dirty="0" smtClean="0"/>
              <a:t>Agribusiness education and research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University of South Carolina</a:t>
            </a:r>
          </a:p>
          <a:p>
            <a:pPr lvl="2"/>
            <a:r>
              <a:rPr lang="en-US" sz="3200" dirty="0" smtClean="0"/>
              <a:t>economic impact research, including current export study</a:t>
            </a:r>
          </a:p>
        </p:txBody>
      </p:sp>
    </p:spTree>
    <p:extLst>
      <p:ext uri="{BB962C8B-B14F-4D97-AF65-F5344CB8AC3E}">
        <p14:creationId xmlns:p14="http://schemas.microsoft.com/office/powerpoint/2010/main" val="110876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Agricultural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DHEC </a:t>
            </a:r>
          </a:p>
          <a:p>
            <a:pPr lvl="2"/>
            <a:r>
              <a:rPr lang="en-US" sz="3200" dirty="0" smtClean="0"/>
              <a:t>Farm to institution, increasing access to healthy foods, farmers market nutrition, WIC/SNAP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PRT &amp; Governor’s Offic</a:t>
            </a:r>
            <a:r>
              <a:rPr lang="en-US" sz="3600" dirty="0"/>
              <a:t>e</a:t>
            </a:r>
            <a:endParaRPr lang="en-US" sz="3600" dirty="0" smtClean="0"/>
          </a:p>
          <a:p>
            <a:pPr lvl="2"/>
            <a:r>
              <a:rPr lang="en-US" sz="3200" dirty="0" smtClean="0"/>
              <a:t>Chef Ambassador Program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 SC Department of Education</a:t>
            </a:r>
          </a:p>
          <a:p>
            <a:pPr lvl="2"/>
            <a:r>
              <a:rPr lang="en-US" sz="3200" dirty="0" smtClean="0"/>
              <a:t>Farm to Institution</a:t>
            </a:r>
          </a:p>
          <a:p>
            <a:pPr lvl="2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19557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Agricultural Services</a:t>
            </a:r>
          </a:p>
          <a:p>
            <a:pPr lvl="2"/>
            <a:r>
              <a:rPr lang="en-US" sz="3200" dirty="0" smtClean="0"/>
              <a:t>USDA Agricultural Marketing Service (AMS)</a:t>
            </a:r>
          </a:p>
          <a:p>
            <a:pPr lvl="3"/>
            <a:r>
              <a:rPr lang="en-US" sz="2800" dirty="0" smtClean="0"/>
              <a:t>Market News </a:t>
            </a:r>
          </a:p>
          <a:p>
            <a:pPr lvl="3"/>
            <a:r>
              <a:rPr lang="en-US" sz="2800" dirty="0" smtClean="0"/>
              <a:t>Poultry and Egg grading</a:t>
            </a:r>
          </a:p>
          <a:p>
            <a:pPr lvl="2"/>
            <a:r>
              <a:rPr lang="en-US" sz="3200" dirty="0" smtClean="0"/>
              <a:t>USDA Feed Grain Inspection Service (FGIS)</a:t>
            </a:r>
          </a:p>
          <a:p>
            <a:pPr lvl="3"/>
            <a:r>
              <a:rPr lang="en-US" sz="2800" dirty="0" smtClean="0"/>
              <a:t>Grain grading and inspection</a:t>
            </a:r>
          </a:p>
          <a:p>
            <a:pPr lvl="2"/>
            <a:r>
              <a:rPr lang="en-US" sz="3200" dirty="0" smtClean="0"/>
              <a:t>USDA Food Safety Inspection Service (FSIS)</a:t>
            </a:r>
          </a:p>
          <a:p>
            <a:pPr lvl="3"/>
            <a:r>
              <a:rPr lang="en-US" sz="2800" dirty="0" smtClean="0"/>
              <a:t>Fruit and Vegetable grading and inspection</a:t>
            </a:r>
          </a:p>
        </p:txBody>
      </p:sp>
    </p:spTree>
    <p:extLst>
      <p:ext uri="{BB962C8B-B14F-4D97-AF65-F5344CB8AC3E}">
        <p14:creationId xmlns:p14="http://schemas.microsoft.com/office/powerpoint/2010/main" val="32064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Consumer Protection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FDA</a:t>
            </a:r>
            <a:endParaRPr lang="en-US" sz="3200" dirty="0"/>
          </a:p>
          <a:p>
            <a:pPr lvl="2"/>
            <a:r>
              <a:rPr lang="en-US" dirty="0" smtClean="0"/>
              <a:t>Food and Cosmetic Act – enhanced contract inspections by FDA commissioned state inspectors </a:t>
            </a:r>
          </a:p>
          <a:p>
            <a:pPr lvl="2"/>
            <a:r>
              <a:rPr lang="en-US" dirty="0" smtClean="0"/>
              <a:t>Food Safety and Modernization Act (FSMA) – Preventive Controls and Produce Safety outreach and regulatory</a:t>
            </a:r>
          </a:p>
          <a:p>
            <a:pPr lvl="2"/>
            <a:r>
              <a:rPr lang="en-US" dirty="0" smtClean="0"/>
              <a:t>Manufactured Food Regulatory Program Standards (MFRPS) and Animal Feed Regulatory Program Standards (AFRPS) – FDA training and funding to implement federal food / feed laws and enhance laboratory capabilities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20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38099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prstClr val="black"/>
                </a:solidFill>
              </a:rPr>
              <a:t>House Legislative Oversight </a:t>
            </a:r>
            <a:r>
              <a:rPr lang="en-US" dirty="0" smtClean="0">
                <a:solidFill>
                  <a:prstClr val="black"/>
                </a:solidFill>
              </a:rPr>
              <a:t>Committee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sz="2700" dirty="0" smtClean="0">
                <a:solidFill>
                  <a:prstClr val="black"/>
                </a:solidFill>
              </a:rPr>
              <a:t>Economic </a:t>
            </a:r>
            <a:r>
              <a:rPr lang="en-US" sz="2700" dirty="0">
                <a:solidFill>
                  <a:prstClr val="black"/>
                </a:solidFill>
              </a:rPr>
              <a:t>Development, Transportation, Natural Resources, and Regulatory </a:t>
            </a:r>
            <a:r>
              <a:rPr lang="en-US" sz="2700" dirty="0" smtClean="0">
                <a:solidFill>
                  <a:prstClr val="black"/>
                </a:solidFill>
              </a:rPr>
              <a:t>Subcommittee</a:t>
            </a:r>
            <a:r>
              <a:rPr lang="en-US" sz="2400" dirty="0" smtClean="0">
                <a:solidFill>
                  <a:prstClr val="black"/>
                </a:solidFill>
              </a:rPr>
              <a:t/>
            </a:r>
            <a:br>
              <a:rPr lang="en-US" sz="2400" dirty="0" smtClean="0">
                <a:solidFill>
                  <a:prstClr val="black"/>
                </a:solidFill>
              </a:rPr>
            </a:br>
            <a:r>
              <a:rPr lang="en-US" sz="2400" dirty="0" smtClean="0">
                <a:solidFill>
                  <a:prstClr val="black"/>
                </a:solidFill>
              </a:rPr>
              <a:t/>
            </a:r>
            <a:br>
              <a:rPr lang="en-US" sz="2400" dirty="0" smtClean="0">
                <a:solidFill>
                  <a:prstClr val="black"/>
                </a:solidFill>
              </a:rPr>
            </a:br>
            <a:r>
              <a:rPr lang="en-US" sz="2400" dirty="0" smtClean="0">
                <a:solidFill>
                  <a:prstClr val="black"/>
                </a:solidFill>
              </a:rPr>
              <a:t>10:30 am</a:t>
            </a:r>
            <a:br>
              <a:rPr lang="en-US" sz="2400" dirty="0" smtClean="0">
                <a:solidFill>
                  <a:prstClr val="black"/>
                </a:solidFill>
              </a:rPr>
            </a:br>
            <a:r>
              <a:rPr lang="en-US" sz="2400" dirty="0" smtClean="0"/>
              <a:t>Wednesday</a:t>
            </a:r>
            <a:r>
              <a:rPr lang="en-US" sz="2400" dirty="0"/>
              <a:t>, July 6, 2016</a:t>
            </a:r>
            <a:br>
              <a:rPr lang="en-US" sz="2400" dirty="0"/>
            </a:br>
            <a:r>
              <a:rPr lang="en-US" sz="2400" dirty="0" smtClean="0"/>
              <a:t>110 Blatt Building</a:t>
            </a:r>
            <a:r>
              <a:rPr lang="en-US" sz="2400" dirty="0"/>
              <a:t/>
            </a:r>
            <a:br>
              <a:rPr lang="en-US" sz="2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22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u="sng" dirty="0" smtClean="0"/>
              <a:t>Consumer Protection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SC Aeronautics Commission</a:t>
            </a:r>
          </a:p>
          <a:p>
            <a:pPr lvl="2"/>
            <a:r>
              <a:rPr lang="en-US" sz="3200" dirty="0" smtClean="0"/>
              <a:t>Aeronautics purchased specialized equipment and SCDA inspects Jet A and 100LL dispensers at all public airports in the state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084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u="sng" dirty="0" smtClean="0"/>
              <a:t>Consumer Protection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DHEC – MOUs to prevent redundancies</a:t>
            </a:r>
          </a:p>
          <a:p>
            <a:pPr lvl="2"/>
            <a:r>
              <a:rPr lang="en-US" sz="3200" dirty="0" smtClean="0"/>
              <a:t>Food Protection – SCDA inspects manufacturing, wholesale, distribution; DHEC inspects retail</a:t>
            </a:r>
          </a:p>
          <a:p>
            <a:pPr lvl="2"/>
            <a:r>
              <a:rPr lang="en-US" sz="3200" dirty="0" smtClean="0"/>
              <a:t>Dairy – streamlined regulation of all dairy products one agency (DHEC)</a:t>
            </a:r>
          </a:p>
          <a:p>
            <a:pPr marL="914400" lvl="2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501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Consumer Protection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Clemson PSA</a:t>
            </a:r>
          </a:p>
          <a:p>
            <a:pPr lvl="2"/>
            <a:r>
              <a:rPr lang="en-US" sz="3200" dirty="0" smtClean="0"/>
              <a:t>Food Safety Education and training, including FSMA and Good Agricultural Practices (GAP) to prevent conflict of interest</a:t>
            </a:r>
          </a:p>
          <a:p>
            <a:pPr lvl="2"/>
            <a:r>
              <a:rPr lang="en-US" sz="3200" dirty="0" smtClean="0"/>
              <a:t>Pesticide Disposal Program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USDA </a:t>
            </a:r>
          </a:p>
          <a:p>
            <a:pPr lvl="2"/>
            <a:r>
              <a:rPr lang="en-US" sz="3200" dirty="0" smtClean="0"/>
              <a:t>AMS – Country of Origin Labeling (COOL) enforcement</a:t>
            </a:r>
          </a:p>
          <a:p>
            <a:pPr lvl="2"/>
            <a:r>
              <a:rPr lang="en-US" sz="3200" dirty="0" smtClean="0"/>
              <a:t>Grain Inspection, Packers and Stockyards Administration (GIPSA) livestock scale standards </a:t>
            </a:r>
          </a:p>
        </p:txBody>
      </p:sp>
    </p:spTree>
    <p:extLst>
      <p:ext uri="{BB962C8B-B14F-4D97-AF65-F5344CB8AC3E}">
        <p14:creationId xmlns:p14="http://schemas.microsoft.com/office/powerpoint/2010/main" val="233530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sz="3600" u="sng" dirty="0" smtClean="0"/>
              <a:t>Agency Operations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DNR</a:t>
            </a:r>
          </a:p>
          <a:p>
            <a:pPr lvl="2"/>
            <a:r>
              <a:rPr lang="en-US" sz="3200" dirty="0" smtClean="0"/>
              <a:t>Tennant at the State Farmers Market</a:t>
            </a:r>
          </a:p>
          <a:p>
            <a:pPr lvl="2"/>
            <a:r>
              <a:rPr lang="en-US" sz="3200" dirty="0" smtClean="0"/>
              <a:t>Regional Licensing Office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Division of Technology</a:t>
            </a:r>
          </a:p>
          <a:p>
            <a:pPr lvl="2"/>
            <a:r>
              <a:rPr lang="en-US" sz="3200" dirty="0"/>
              <a:t>P</a:t>
            </a:r>
            <a:r>
              <a:rPr lang="en-US" sz="3200" dirty="0" smtClean="0"/>
              <a:t>rovides network and information security support</a:t>
            </a:r>
          </a:p>
          <a:p>
            <a:pPr lvl="2"/>
            <a:r>
              <a:rPr lang="en-US" sz="3200" dirty="0" smtClean="0"/>
              <a:t>SCDA IT staff working with DTO to streamline products and services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724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u="sng" dirty="0" smtClean="0"/>
              <a:t>Agency Operations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State Treasurer’s Office </a:t>
            </a:r>
          </a:p>
          <a:p>
            <a:pPr lvl="2"/>
            <a:r>
              <a:rPr lang="en-US" sz="3200" dirty="0" smtClean="0"/>
              <a:t>Previously combined HR department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Lieutenant Governor’s Office	</a:t>
            </a:r>
          </a:p>
          <a:p>
            <a:pPr lvl="2"/>
            <a:r>
              <a:rPr lang="en-US" sz="3200" dirty="0" smtClean="0"/>
              <a:t>Sourced 4,500 meals at Thanksgiving with Office on Aging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99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-39577" y="-29684"/>
            <a:ext cx="9183577" cy="68876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Public Comments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9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South Carolina </a:t>
            </a:r>
            <a:br>
              <a:rPr lang="en-US" b="1" dirty="0" smtClean="0"/>
            </a:br>
            <a:r>
              <a:rPr lang="en-US" b="1" dirty="0" smtClean="0"/>
              <a:t>Department of Agriculture (SCDA)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History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Vision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Key partners and relationships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07761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 Agriculture Commissioners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A.P. Butler 		1880-1890</a:t>
            </a:r>
          </a:p>
          <a:p>
            <a:pPr marL="0" indent="0">
              <a:buNone/>
            </a:pPr>
            <a:r>
              <a:rPr lang="en-US" dirty="0" smtClean="0"/>
              <a:t>Mr. Moore 		1890-1891</a:t>
            </a:r>
          </a:p>
          <a:p>
            <a:pPr marL="0" indent="0">
              <a:buNone/>
            </a:pPr>
            <a:r>
              <a:rPr lang="en-US" dirty="0" err="1" smtClean="0"/>
              <a:t>Ebbie</a:t>
            </a:r>
            <a:r>
              <a:rPr lang="en-US" dirty="0" smtClean="0"/>
              <a:t> J. Watson   	1904-1917</a:t>
            </a: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A. C. Summers     	1917-1919</a:t>
            </a:r>
            <a:endParaRPr lang="en-US" sz="1800" dirty="0" smtClean="0"/>
          </a:p>
          <a:p>
            <a:pPr marL="0" indent="0">
              <a:buNone/>
            </a:pPr>
            <a:r>
              <a:rPr lang="en-US" dirty="0" err="1" smtClean="0"/>
              <a:t>Bonneau</a:t>
            </a:r>
            <a:r>
              <a:rPr lang="en-US" dirty="0" smtClean="0"/>
              <a:t> Harris 	  	1919-1925</a:t>
            </a: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James </a:t>
            </a:r>
            <a:r>
              <a:rPr lang="en-US" dirty="0"/>
              <a:t>W. Shealy  </a:t>
            </a:r>
            <a:r>
              <a:rPr lang="en-US" dirty="0" smtClean="0"/>
              <a:t>	1926-1932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J. Roy Jones   </a:t>
            </a:r>
            <a:r>
              <a:rPr lang="en-US" dirty="0" smtClean="0"/>
              <a:t>	  	1932-1956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William L. Harrelson   </a:t>
            </a:r>
            <a:r>
              <a:rPr lang="en-US" dirty="0" smtClean="0"/>
              <a:t>	1956-1976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G. Bryan Patrick, Jr   </a:t>
            </a:r>
            <a:r>
              <a:rPr lang="en-US" dirty="0" smtClean="0"/>
              <a:t>	1976-1982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D. Leslie Tindal   </a:t>
            </a:r>
            <a:r>
              <a:rPr lang="en-US" dirty="0" smtClean="0"/>
              <a:t>	1982-2002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Charles R. Sharpe   </a:t>
            </a:r>
            <a:r>
              <a:rPr lang="en-US" dirty="0" smtClean="0"/>
              <a:t>	2002-2005</a:t>
            </a:r>
            <a:endParaRPr lang="en-US" sz="1800" dirty="0"/>
          </a:p>
          <a:p>
            <a:pPr marL="0" indent="0">
              <a:buNone/>
            </a:pPr>
            <a:r>
              <a:rPr lang="en-US" dirty="0"/>
              <a:t>Hugh E. Weathers   </a:t>
            </a:r>
            <a:r>
              <a:rPr lang="en-US" dirty="0" smtClean="0"/>
              <a:t>	2005-present</a:t>
            </a:r>
            <a:r>
              <a:rPr lang="en-US" dirty="0"/>
              <a:t> </a:t>
            </a:r>
          </a:p>
          <a:p>
            <a:pPr marL="457200" lvl="1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400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593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State’s economy was built on production of crops like rice, indigo, tobacco, and cotton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By the mid 1800’s soil became overworked and depleted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State also lacked statistical data by which to help make decisions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Established in 1879 with broad scope of responsibilities, including: fertilizer regulation, soil improvement and analysis, distribution of seeds, sheep husbandry, immigration, geology, labor, forestry and more</a:t>
            </a:r>
          </a:p>
        </p:txBody>
      </p:sp>
    </p:spTree>
    <p:extLst>
      <p:ext uri="{BB962C8B-B14F-4D97-AF65-F5344CB8AC3E}">
        <p14:creationId xmlns:p14="http://schemas.microsoft.com/office/powerpoint/2010/main" val="235308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Began under the supervision of the Board of Agriculture</a:t>
            </a:r>
          </a:p>
          <a:p>
            <a:pPr lvl="2"/>
            <a:r>
              <a:rPr lang="en-US" dirty="0" smtClean="0"/>
              <a:t>Governor (Chair and ex officio) plus four others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Agency began with an appropriation of $168,759 (inflation adjusted)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SCDA was initially supported by fines and forfeitures, and fees for land registration</a:t>
            </a:r>
          </a:p>
        </p:txBody>
      </p:sp>
    </p:spTree>
    <p:extLst>
      <p:ext uri="{BB962C8B-B14F-4D97-AF65-F5344CB8AC3E}">
        <p14:creationId xmlns:p14="http://schemas.microsoft.com/office/powerpoint/2010/main" val="36426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SC Agriculture in 1880 (US Census)</a:t>
            </a:r>
          </a:p>
          <a:p>
            <a:pPr lvl="2"/>
            <a:r>
              <a:rPr lang="en-US" sz="3200" dirty="0" smtClean="0"/>
              <a:t>450,756 cows</a:t>
            </a:r>
          </a:p>
          <a:p>
            <a:pPr lvl="2"/>
            <a:r>
              <a:rPr lang="en-US" sz="3200" dirty="0" smtClean="0"/>
              <a:t>1,350,515 acres of cotton </a:t>
            </a:r>
          </a:p>
          <a:p>
            <a:pPr lvl="2"/>
            <a:r>
              <a:rPr lang="en-US" sz="3200" dirty="0" smtClean="0"/>
              <a:t>78,222 acres of rice</a:t>
            </a:r>
          </a:p>
          <a:p>
            <a:pPr lvl="2"/>
            <a:r>
              <a:rPr lang="en-US" sz="3200" dirty="0"/>
              <a:t> </a:t>
            </a:r>
            <a:r>
              <a:rPr lang="en-US" sz="3200" dirty="0" smtClean="0"/>
              <a:t>81,009 bushels of peaches</a:t>
            </a:r>
          </a:p>
          <a:p>
            <a:pPr lvl="2"/>
            <a:r>
              <a:rPr lang="en-US" sz="3200" dirty="0" smtClean="0"/>
              <a:t>Farmland – 6,259,186 acres</a:t>
            </a:r>
          </a:p>
          <a:p>
            <a:pPr lvl="2"/>
            <a:r>
              <a:rPr lang="en-US" sz="3200" dirty="0" smtClean="0"/>
              <a:t>Molasses 414,015 gallons (9,446 ac of sugarcane and sorghum)</a:t>
            </a:r>
          </a:p>
        </p:txBody>
      </p:sp>
    </p:spTree>
    <p:extLst>
      <p:ext uri="{BB962C8B-B14F-4D97-AF65-F5344CB8AC3E}">
        <p14:creationId xmlns:p14="http://schemas.microsoft.com/office/powerpoint/2010/main" val="8093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700" dirty="0" smtClean="0"/>
              <a:t>In 1887, SCDA worked with South Carolina College to help set up experiment farms in Charleston, Columbia, Darlington and Spartanburg Counties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700" dirty="0" smtClean="0"/>
              <a:t>Clemson A &amp; M College founded in 1889 and funded by fertilizer tonnage fee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700" dirty="0" smtClean="0"/>
              <a:t>Under the Pure Food &amp; Drug Act in 1913, SCDA was tasked with regulating “spirituous, fermented and malted liquors;” and prevention of the sale of cocaine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700" dirty="0" smtClean="0"/>
              <a:t>Also in 1913, the </a:t>
            </a:r>
            <a:r>
              <a:rPr lang="en-US" sz="2700" i="1" dirty="0" smtClean="0"/>
              <a:t>Market Bulletin </a:t>
            </a:r>
            <a:r>
              <a:rPr lang="en-US" sz="2700" dirty="0" smtClean="0"/>
              <a:t>was first published as part of </a:t>
            </a:r>
            <a:r>
              <a:rPr lang="en-US" sz="2700" i="1" dirty="0" smtClean="0"/>
              <a:t>The State </a:t>
            </a:r>
            <a:r>
              <a:rPr lang="en-US" sz="2700" dirty="0" smtClean="0"/>
              <a:t>Newspaper</a:t>
            </a:r>
          </a:p>
        </p:txBody>
      </p:sp>
    </p:spTree>
    <p:extLst>
      <p:ext uri="{BB962C8B-B14F-4D97-AF65-F5344CB8AC3E}">
        <p14:creationId xmlns:p14="http://schemas.microsoft.com/office/powerpoint/2010/main" val="28180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At least a dozen agencies have been created with responsibilities originally housed at SCDA</a:t>
            </a:r>
          </a:p>
          <a:p>
            <a:pPr lvl="2"/>
            <a:r>
              <a:rPr lang="en-US" dirty="0" smtClean="0"/>
              <a:t>Clemson Regulatory Services</a:t>
            </a:r>
          </a:p>
          <a:p>
            <a:pPr lvl="2"/>
            <a:r>
              <a:rPr lang="en-US" dirty="0" smtClean="0"/>
              <a:t>State Veterinarian’s Office</a:t>
            </a:r>
          </a:p>
          <a:p>
            <a:pPr lvl="2"/>
            <a:r>
              <a:rPr lang="en-US" dirty="0" smtClean="0"/>
              <a:t>Department of Labor, Licensing and Regulation</a:t>
            </a:r>
          </a:p>
          <a:p>
            <a:pPr lvl="2"/>
            <a:r>
              <a:rPr lang="en-US" dirty="0" smtClean="0"/>
              <a:t>Department of Health &amp; Environmental Control</a:t>
            </a:r>
          </a:p>
          <a:p>
            <a:pPr lvl="2"/>
            <a:r>
              <a:rPr lang="en-US" dirty="0" smtClean="0"/>
              <a:t>Forestry Commission</a:t>
            </a:r>
          </a:p>
          <a:p>
            <a:pPr lvl="2"/>
            <a:r>
              <a:rPr lang="en-US" dirty="0" smtClean="0"/>
              <a:t>Department of Revenue</a:t>
            </a:r>
          </a:p>
          <a:p>
            <a:pPr lvl="2"/>
            <a:r>
              <a:rPr lang="en-US" dirty="0" smtClean="0"/>
              <a:t>State Law Enforcement Division</a:t>
            </a:r>
          </a:p>
          <a:p>
            <a:pPr lvl="2"/>
            <a:r>
              <a:rPr lang="en-US" dirty="0" smtClean="0"/>
              <a:t>DNR (Land Resources, Geological Survey, Wildlife and Marine Resources		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044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7267</TotalTime>
  <Words>1368</Words>
  <Application>Microsoft Office PowerPoint</Application>
  <PresentationFormat>On-screen Show (4:3)</PresentationFormat>
  <Paragraphs>212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Calisto MT</vt:lpstr>
      <vt:lpstr>Office Theme</vt:lpstr>
      <vt:lpstr>South Carolina Department of Agriculture</vt:lpstr>
      <vt:lpstr>House Legislative Oversight Committee Economic Development, Transportation, Natural Resources, and Regulatory Subcommittee  10:30 am Wednesday, July 6, 2016 110 Blatt Building </vt:lpstr>
      <vt:lpstr>South Carolina  Department of Agriculture (SCDA)</vt:lpstr>
      <vt:lpstr>SC Agriculture Commissioners</vt:lpstr>
      <vt:lpstr>History</vt:lpstr>
      <vt:lpstr>History</vt:lpstr>
      <vt:lpstr>History</vt:lpstr>
      <vt:lpstr>History</vt:lpstr>
      <vt:lpstr>History</vt:lpstr>
      <vt:lpstr>History</vt:lpstr>
      <vt:lpstr>History</vt:lpstr>
      <vt:lpstr>History</vt:lpstr>
      <vt:lpstr>History</vt:lpstr>
      <vt:lpstr>SCDA Mission</vt:lpstr>
      <vt:lpstr>SCDA Vision</vt:lpstr>
      <vt:lpstr>Key Partners</vt:lpstr>
      <vt:lpstr>Key Partners</vt:lpstr>
      <vt:lpstr>Key Partners</vt:lpstr>
      <vt:lpstr>Key Partners</vt:lpstr>
      <vt:lpstr>Key Partners</vt:lpstr>
      <vt:lpstr>Key Partners</vt:lpstr>
      <vt:lpstr>Key Partners</vt:lpstr>
      <vt:lpstr>Key Partners</vt:lpstr>
      <vt:lpstr>Key Partners</vt:lpstr>
      <vt:lpstr>Public Comments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Wood, Aaron</dc:creator>
  <cp:lastModifiedBy>Charles Appleby</cp:lastModifiedBy>
  <cp:revision>82</cp:revision>
  <cp:lastPrinted>2016-07-06T13:14:59Z</cp:lastPrinted>
  <dcterms:created xsi:type="dcterms:W3CDTF">2016-04-11T16:03:34Z</dcterms:created>
  <dcterms:modified xsi:type="dcterms:W3CDTF">2016-07-06T13:15:23Z</dcterms:modified>
</cp:coreProperties>
</file>